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AnF7WOoVyWtr7EwrNzoCHgQxx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5B83E2-DC7A-4091-8DD7-B10E729AA413}">
  <a:tblStyle styleId="{865B83E2-DC7A-4091-8DD7-B10E729AA41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6f7f2f662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6f7f2f66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6f7f2f662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6f7f2f66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6f7f2f662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6f7f2f66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6f7f2f66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6f7f2f6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6f7f2f662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6f7f2f66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6f7f2f662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6f7f2f66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6f7f2f662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6f7f2f66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6f7f2f6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6f7f2f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6f7f2f66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6f7f2f6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6f7f2f66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6f7f2f6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6f7f2f66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6f7f2f6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6f7f2f66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6f7f2f66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8"/>
          <p:cNvSpPr/>
          <p:nvPr/>
        </p:nvSpPr>
        <p:spPr>
          <a:xfrm>
            <a:off x="0" y="6629400"/>
            <a:ext cx="12192000" cy="228600"/>
          </a:xfrm>
          <a:prstGeom prst="rect">
            <a:avLst/>
          </a:prstGeom>
          <a:solidFill>
            <a:srgbClr val="970303"/>
          </a:solidFill>
          <a:ln cap="flat" cmpd="sng" w="25400">
            <a:solidFill>
              <a:srgbClr val="9703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5" name="Google Shape;15;p8"/>
          <p:cNvPicPr preferRelativeResize="0"/>
          <p:nvPr/>
        </p:nvPicPr>
        <p:blipFill rotWithShape="1">
          <a:blip r:embed="rId2">
            <a:alphaModFix/>
          </a:blip>
          <a:srcRect b="0" l="0" r="0" t="0"/>
          <a:stretch/>
        </p:blipFill>
        <p:spPr>
          <a:xfrm>
            <a:off x="10596034" y="5911850"/>
            <a:ext cx="1515533" cy="609600"/>
          </a:xfrm>
          <a:prstGeom prst="rect">
            <a:avLst/>
          </a:prstGeom>
          <a:noFill/>
          <a:ln>
            <a:noFill/>
          </a:ln>
        </p:spPr>
      </p:pic>
      <p:sp>
        <p:nvSpPr>
          <p:cNvPr id="16" name="Google Shape;16;p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7"/>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8"/>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8"/>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0"/>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10"/>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11"/>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1"/>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12"/>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2"/>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2"/>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2"/>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5"/>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5"/>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5"/>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6"/>
          <p:cNvSpPr/>
          <p:nvPr>
            <p:ph idx="2" type="pic"/>
          </p:nvPr>
        </p:nvSpPr>
        <p:spPr>
          <a:xfrm>
            <a:off x="2389717" y="612775"/>
            <a:ext cx="7315200" cy="4114800"/>
          </a:xfrm>
          <a:prstGeom prst="rect">
            <a:avLst/>
          </a:prstGeom>
          <a:noFill/>
          <a:ln>
            <a:noFill/>
          </a:ln>
        </p:spPr>
      </p:sp>
      <p:sp>
        <p:nvSpPr>
          <p:cNvPr id="68" name="Google Shape;68;p16"/>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1" name="Google Shape;11;p7"/>
          <p:cNvSpPr/>
          <p:nvPr/>
        </p:nvSpPr>
        <p:spPr>
          <a:xfrm>
            <a:off x="0" y="6629400"/>
            <a:ext cx="12192000" cy="228600"/>
          </a:xfrm>
          <a:prstGeom prst="rect">
            <a:avLst/>
          </a:prstGeom>
          <a:solidFill>
            <a:srgbClr val="970303"/>
          </a:solidFill>
          <a:ln cap="flat" cmpd="sng" w="25400">
            <a:solidFill>
              <a:srgbClr val="9703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2" name="Google Shape;12;p7"/>
          <p:cNvPicPr preferRelativeResize="0"/>
          <p:nvPr/>
        </p:nvPicPr>
        <p:blipFill rotWithShape="1">
          <a:blip r:embed="rId1">
            <a:alphaModFix/>
          </a:blip>
          <a:srcRect b="0" l="0" r="0" t="0"/>
          <a:stretch/>
        </p:blipFill>
        <p:spPr>
          <a:xfrm>
            <a:off x="10596034" y="5911850"/>
            <a:ext cx="1515533"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kaggle.com/datasets/teejmahal20/airline-passenger-satisfa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latin typeface="Times New Roman"/>
                <a:ea typeface="Times New Roman"/>
                <a:cs typeface="Times New Roman"/>
                <a:sym typeface="Times New Roman"/>
              </a:rPr>
              <a:t>Airline Passenger Satisfaction</a:t>
            </a:r>
            <a:endParaRPr/>
          </a:p>
        </p:txBody>
      </p:sp>
      <p:sp>
        <p:nvSpPr>
          <p:cNvPr id="89" name="Google Shape;89;p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888888"/>
              </a:buClr>
              <a:buSzPts val="3200"/>
              <a:buNone/>
            </a:pPr>
            <a:r>
              <a:rPr lang="en-IN">
                <a:latin typeface="Times New Roman"/>
                <a:ea typeface="Times New Roman"/>
                <a:cs typeface="Times New Roman"/>
                <a:sym typeface="Times New Roman"/>
              </a:rPr>
              <a:t>Presented By: Karthi M</a:t>
            </a:r>
            <a:endParaRPr/>
          </a:p>
        </p:txBody>
      </p:sp>
      <p:pic>
        <p:nvPicPr>
          <p:cNvPr descr="An airplane flying above the clouds&#10;&#10;Description automatically generated with medium confidence" id="90" name="Google Shape;90;p1"/>
          <p:cNvPicPr preferRelativeResize="0"/>
          <p:nvPr/>
        </p:nvPicPr>
        <p:blipFill rotWithShape="1">
          <a:blip r:embed="rId3">
            <a:alphaModFix/>
          </a:blip>
          <a:srcRect b="0" l="0" r="0" t="0"/>
          <a:stretch/>
        </p:blipFill>
        <p:spPr>
          <a:xfrm>
            <a:off x="-66625" y="0"/>
            <a:ext cx="12258624" cy="5886999"/>
          </a:xfrm>
          <a:prstGeom prst="rect">
            <a:avLst/>
          </a:prstGeom>
          <a:noFill/>
          <a:ln>
            <a:noFill/>
          </a:ln>
        </p:spPr>
      </p:pic>
      <p:sp>
        <p:nvSpPr>
          <p:cNvPr id="91" name="Google Shape;91;p1"/>
          <p:cNvSpPr txBox="1"/>
          <p:nvPr/>
        </p:nvSpPr>
        <p:spPr>
          <a:xfrm>
            <a:off x="1066800" y="1978026"/>
            <a:ext cx="10363200" cy="147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4400" u="none" cap="none" strike="noStrike">
                <a:solidFill>
                  <a:srgbClr val="C00000"/>
                </a:solidFill>
                <a:latin typeface="Times New Roman"/>
                <a:ea typeface="Times New Roman"/>
                <a:cs typeface="Times New Roman"/>
                <a:sym typeface="Times New Roman"/>
              </a:rPr>
              <a:t>AIRLINE PASSENGER SATISFACTION A</a:t>
            </a:r>
            <a:r>
              <a:rPr b="1" lang="en-IN" sz="4400">
                <a:solidFill>
                  <a:srgbClr val="C00000"/>
                </a:solidFill>
                <a:latin typeface="Times New Roman"/>
                <a:ea typeface="Times New Roman"/>
                <a:cs typeface="Times New Roman"/>
                <a:sym typeface="Times New Roman"/>
              </a:rPr>
              <a:t>NALYSIS AND PREDICTION</a:t>
            </a:r>
            <a:endParaRPr/>
          </a:p>
        </p:txBody>
      </p:sp>
      <p:sp>
        <p:nvSpPr>
          <p:cNvPr id="92" name="Google Shape;92;p1"/>
          <p:cNvSpPr txBox="1"/>
          <p:nvPr/>
        </p:nvSpPr>
        <p:spPr>
          <a:xfrm>
            <a:off x="1981200" y="4038600"/>
            <a:ext cx="85344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IN" sz="3200" u="none" cap="none" strike="noStrike">
                <a:solidFill>
                  <a:schemeClr val="dk1"/>
                </a:solidFill>
                <a:latin typeface="Times New Roman"/>
                <a:ea typeface="Times New Roman"/>
                <a:cs typeface="Times New Roman"/>
                <a:sym typeface="Times New Roman"/>
              </a:rPr>
              <a:t>                             PRESENTED BY: KARTHI M</a:t>
            </a:r>
            <a:endParaRPr/>
          </a:p>
          <a:p>
            <a:pPr indent="0" lvl="0" marL="0" marR="0" rtl="0" algn="r">
              <a:spcBef>
                <a:spcPts val="640"/>
              </a:spcBef>
              <a:spcAft>
                <a:spcPts val="0"/>
              </a:spcAft>
              <a:buClr>
                <a:schemeClr val="dk1"/>
              </a:buClr>
              <a:buSzPts val="3200"/>
              <a:buFont typeface="Arial"/>
              <a:buNone/>
            </a:pPr>
            <a:r>
              <a:rPr b="0" i="0" lang="en-IN" sz="3200" u="none" cap="none" strike="noStrike">
                <a:solidFill>
                  <a:schemeClr val="dk1"/>
                </a:solidFill>
                <a:latin typeface="Times New Roman"/>
                <a:ea typeface="Times New Roman"/>
                <a:cs typeface="Times New Roman"/>
                <a:sym typeface="Times New Roman"/>
              </a:rPr>
              <a:t>GUIDED BY: Prof. Nida Parker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c6f7f2f662_0_33"/>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IN">
                <a:solidFill>
                  <a:schemeClr val="accent2"/>
                </a:solidFill>
                <a:latin typeface="Times New Roman"/>
                <a:ea typeface="Times New Roman"/>
                <a:cs typeface="Times New Roman"/>
                <a:sym typeface="Times New Roman"/>
              </a:rPr>
              <a:t>EXPLORATORY DATA ANALYSIS</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2" name="Google Shape;152;g2c6f7f2f662_0_33"/>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53" name="Google Shape;153;g2c6f7f2f662_0_33"/>
          <p:cNvPicPr preferRelativeResize="0"/>
          <p:nvPr/>
        </p:nvPicPr>
        <p:blipFill rotWithShape="1">
          <a:blip r:embed="rId3">
            <a:alphaModFix/>
          </a:blip>
          <a:srcRect b="10671" l="4012" r="69912" t="35101"/>
          <a:stretch/>
        </p:blipFill>
        <p:spPr>
          <a:xfrm>
            <a:off x="960675" y="1569475"/>
            <a:ext cx="3179102" cy="3719050"/>
          </a:xfrm>
          <a:prstGeom prst="rect">
            <a:avLst/>
          </a:prstGeom>
          <a:noFill/>
          <a:ln>
            <a:noFill/>
          </a:ln>
        </p:spPr>
      </p:pic>
      <p:pic>
        <p:nvPicPr>
          <p:cNvPr id="154" name="Google Shape;154;g2c6f7f2f662_0_33"/>
          <p:cNvPicPr preferRelativeResize="0"/>
          <p:nvPr/>
        </p:nvPicPr>
        <p:blipFill rotWithShape="1">
          <a:blip r:embed="rId4">
            <a:alphaModFix/>
          </a:blip>
          <a:srcRect b="47086" l="3892" r="61035" t="39958"/>
          <a:stretch/>
        </p:blipFill>
        <p:spPr>
          <a:xfrm>
            <a:off x="4833900" y="1417650"/>
            <a:ext cx="4275850" cy="888476"/>
          </a:xfrm>
          <a:prstGeom prst="rect">
            <a:avLst/>
          </a:prstGeom>
          <a:noFill/>
          <a:ln>
            <a:noFill/>
          </a:ln>
        </p:spPr>
      </p:pic>
      <p:pic>
        <p:nvPicPr>
          <p:cNvPr id="155" name="Google Shape;155;g2c6f7f2f662_0_33"/>
          <p:cNvPicPr preferRelativeResize="0"/>
          <p:nvPr/>
        </p:nvPicPr>
        <p:blipFill>
          <a:blip r:embed="rId5">
            <a:alphaModFix/>
          </a:blip>
          <a:stretch>
            <a:fillRect/>
          </a:stretch>
        </p:blipFill>
        <p:spPr>
          <a:xfrm>
            <a:off x="4431300" y="2412575"/>
            <a:ext cx="6270999" cy="3965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c6f7f2f662_0_76"/>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DATA VISUALIZATION</a:t>
            </a:r>
            <a:endParaRPr>
              <a:solidFill>
                <a:schemeClr val="accent2"/>
              </a:solidFill>
              <a:latin typeface="Times New Roman"/>
              <a:ea typeface="Times New Roman"/>
              <a:cs typeface="Times New Roman"/>
              <a:sym typeface="Times New Roman"/>
            </a:endParaRPr>
          </a:p>
        </p:txBody>
      </p:sp>
      <p:sp>
        <p:nvSpPr>
          <p:cNvPr id="161" name="Google Shape;161;g2c6f7f2f662_0_76"/>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62" name="Google Shape;162;g2c6f7f2f662_0_76"/>
          <p:cNvPicPr preferRelativeResize="0"/>
          <p:nvPr/>
        </p:nvPicPr>
        <p:blipFill rotWithShape="1">
          <a:blip r:embed="rId3">
            <a:alphaModFix/>
          </a:blip>
          <a:srcRect b="7208" l="12090" r="13554" t="18706"/>
          <a:stretch/>
        </p:blipFill>
        <p:spPr>
          <a:xfrm>
            <a:off x="1654825" y="1322738"/>
            <a:ext cx="9065352" cy="508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c6f7f2f662_0_38"/>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DATA </a:t>
            </a:r>
            <a:r>
              <a:rPr lang="en-IN">
                <a:solidFill>
                  <a:schemeClr val="accent2"/>
                </a:solidFill>
                <a:latin typeface="Times New Roman"/>
                <a:ea typeface="Times New Roman"/>
                <a:cs typeface="Times New Roman"/>
                <a:sym typeface="Times New Roman"/>
              </a:rPr>
              <a:t>PRE-PROCESSING</a:t>
            </a:r>
            <a:endParaRPr>
              <a:solidFill>
                <a:schemeClr val="accent2"/>
              </a:solidFill>
              <a:latin typeface="Times New Roman"/>
              <a:ea typeface="Times New Roman"/>
              <a:cs typeface="Times New Roman"/>
              <a:sym typeface="Times New Roman"/>
            </a:endParaRPr>
          </a:p>
        </p:txBody>
      </p:sp>
      <p:sp>
        <p:nvSpPr>
          <p:cNvPr id="168" name="Google Shape;168;g2c6f7f2f662_0_38"/>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69" name="Google Shape;169;g2c6f7f2f662_0_38"/>
          <p:cNvPicPr preferRelativeResize="0"/>
          <p:nvPr/>
        </p:nvPicPr>
        <p:blipFill rotWithShape="1">
          <a:blip r:embed="rId3">
            <a:alphaModFix/>
          </a:blip>
          <a:srcRect b="23604" l="6853" r="43046" t="67690"/>
          <a:stretch/>
        </p:blipFill>
        <p:spPr>
          <a:xfrm>
            <a:off x="942775" y="1600200"/>
            <a:ext cx="6108350" cy="596951"/>
          </a:xfrm>
          <a:prstGeom prst="rect">
            <a:avLst/>
          </a:prstGeom>
          <a:noFill/>
          <a:ln>
            <a:noFill/>
          </a:ln>
        </p:spPr>
      </p:pic>
      <p:pic>
        <p:nvPicPr>
          <p:cNvPr id="170" name="Google Shape;170;g2c6f7f2f662_0_38"/>
          <p:cNvPicPr preferRelativeResize="0"/>
          <p:nvPr/>
        </p:nvPicPr>
        <p:blipFill rotWithShape="1">
          <a:blip r:embed="rId4">
            <a:alphaModFix/>
          </a:blip>
          <a:srcRect b="18134" l="5943" r="38719" t="34702"/>
          <a:stretch/>
        </p:blipFill>
        <p:spPr>
          <a:xfrm>
            <a:off x="942775" y="2379700"/>
            <a:ext cx="6108350" cy="3234424"/>
          </a:xfrm>
          <a:prstGeom prst="rect">
            <a:avLst/>
          </a:prstGeom>
          <a:noFill/>
          <a:ln>
            <a:noFill/>
          </a:ln>
        </p:spPr>
      </p:pic>
      <p:pic>
        <p:nvPicPr>
          <p:cNvPr id="171" name="Google Shape;171;g2c6f7f2f662_0_38"/>
          <p:cNvPicPr preferRelativeResize="0"/>
          <p:nvPr/>
        </p:nvPicPr>
        <p:blipFill rotWithShape="1">
          <a:blip r:embed="rId5">
            <a:alphaModFix/>
          </a:blip>
          <a:srcRect b="37772" l="6059" r="45889" t="29637"/>
          <a:stretch/>
        </p:blipFill>
        <p:spPr>
          <a:xfrm>
            <a:off x="7249475" y="1663750"/>
            <a:ext cx="4706501" cy="1503249"/>
          </a:xfrm>
          <a:prstGeom prst="rect">
            <a:avLst/>
          </a:prstGeom>
          <a:noFill/>
          <a:ln>
            <a:noFill/>
          </a:ln>
        </p:spPr>
      </p:pic>
      <p:pic>
        <p:nvPicPr>
          <p:cNvPr id="172" name="Google Shape;172;g2c6f7f2f662_0_38"/>
          <p:cNvPicPr preferRelativeResize="0"/>
          <p:nvPr/>
        </p:nvPicPr>
        <p:blipFill rotWithShape="1">
          <a:blip r:embed="rId6">
            <a:alphaModFix/>
          </a:blip>
          <a:srcRect b="24008" l="6058" r="70143" t="54938"/>
          <a:stretch/>
        </p:blipFill>
        <p:spPr>
          <a:xfrm>
            <a:off x="7249475" y="3413100"/>
            <a:ext cx="2901475" cy="1443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c6f7f2f662_0_51"/>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MODEL BUILDING </a:t>
            </a:r>
            <a:endParaRPr>
              <a:solidFill>
                <a:schemeClr val="accent2"/>
              </a:solidFill>
              <a:latin typeface="Times New Roman"/>
              <a:ea typeface="Times New Roman"/>
              <a:cs typeface="Times New Roman"/>
              <a:sym typeface="Times New Roman"/>
            </a:endParaRPr>
          </a:p>
        </p:txBody>
      </p:sp>
      <p:sp>
        <p:nvSpPr>
          <p:cNvPr id="178" name="Google Shape;178;g2c6f7f2f662_0_51"/>
          <p:cNvSpPr txBox="1"/>
          <p:nvPr>
            <p:ph idx="1" type="body"/>
          </p:nvPr>
        </p:nvSpPr>
        <p:spPr>
          <a:xfrm>
            <a:off x="609600" y="1417650"/>
            <a:ext cx="10972800" cy="4708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79" name="Google Shape;179;g2c6f7f2f662_0_51"/>
          <p:cNvPicPr preferRelativeResize="0"/>
          <p:nvPr/>
        </p:nvPicPr>
        <p:blipFill rotWithShape="1">
          <a:blip r:embed="rId3">
            <a:alphaModFix/>
          </a:blip>
          <a:srcRect b="29269" l="6289" r="52606" t="24982"/>
          <a:stretch/>
        </p:blipFill>
        <p:spPr>
          <a:xfrm>
            <a:off x="780200" y="1484500"/>
            <a:ext cx="5011598" cy="3137476"/>
          </a:xfrm>
          <a:prstGeom prst="rect">
            <a:avLst/>
          </a:prstGeom>
          <a:noFill/>
          <a:ln>
            <a:noFill/>
          </a:ln>
        </p:spPr>
      </p:pic>
      <p:pic>
        <p:nvPicPr>
          <p:cNvPr id="180" name="Google Shape;180;g2c6f7f2f662_0_51"/>
          <p:cNvPicPr preferRelativeResize="0"/>
          <p:nvPr/>
        </p:nvPicPr>
        <p:blipFill rotWithShape="1">
          <a:blip r:embed="rId4">
            <a:alphaModFix/>
          </a:blip>
          <a:srcRect b="4172" l="4997" r="51699" t="24980"/>
          <a:stretch/>
        </p:blipFill>
        <p:spPr>
          <a:xfrm>
            <a:off x="5968250" y="1417649"/>
            <a:ext cx="5279400" cy="4430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c6f7f2f662_0_56"/>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PARAMETER TUNING</a:t>
            </a:r>
            <a:endParaRPr>
              <a:solidFill>
                <a:schemeClr val="accent2"/>
              </a:solidFill>
              <a:latin typeface="Times New Roman"/>
              <a:ea typeface="Times New Roman"/>
              <a:cs typeface="Times New Roman"/>
              <a:sym typeface="Times New Roman"/>
            </a:endParaRPr>
          </a:p>
        </p:txBody>
      </p:sp>
      <p:sp>
        <p:nvSpPr>
          <p:cNvPr id="186" name="Google Shape;186;g2c6f7f2f662_0_56"/>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87" name="Google Shape;187;g2c6f7f2f662_0_56"/>
          <p:cNvPicPr preferRelativeResize="0"/>
          <p:nvPr/>
        </p:nvPicPr>
        <p:blipFill rotWithShape="1">
          <a:blip r:embed="rId3">
            <a:alphaModFix/>
          </a:blip>
          <a:srcRect b="10666" l="4232" r="0" t="30853"/>
          <a:stretch/>
        </p:blipFill>
        <p:spPr>
          <a:xfrm>
            <a:off x="516425" y="1353700"/>
            <a:ext cx="11675573" cy="4010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c6f7f2f662_0_46"/>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IN">
                <a:solidFill>
                  <a:schemeClr val="accent2"/>
                </a:solidFill>
                <a:latin typeface="Times New Roman"/>
                <a:ea typeface="Times New Roman"/>
                <a:cs typeface="Times New Roman"/>
                <a:sym typeface="Times New Roman"/>
              </a:rPr>
              <a:t>PARAMETER TUNING</a:t>
            </a:r>
            <a:endParaRPr/>
          </a:p>
        </p:txBody>
      </p:sp>
      <p:sp>
        <p:nvSpPr>
          <p:cNvPr id="193" name="Google Shape;193;g2c6f7f2f662_0_46"/>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94" name="Google Shape;194;g2c6f7f2f662_0_46"/>
          <p:cNvPicPr preferRelativeResize="0"/>
          <p:nvPr/>
        </p:nvPicPr>
        <p:blipFill rotWithShape="1">
          <a:blip r:embed="rId3">
            <a:alphaModFix/>
          </a:blip>
          <a:srcRect b="3160" l="6058" r="16566" t="26599"/>
          <a:stretch/>
        </p:blipFill>
        <p:spPr>
          <a:xfrm>
            <a:off x="1074363" y="1417650"/>
            <a:ext cx="9433675" cy="4817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c6f7f2f662_0_7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EVALUATION OF THE MODEL</a:t>
            </a:r>
            <a:endParaRPr>
              <a:solidFill>
                <a:schemeClr val="accent2"/>
              </a:solidFill>
              <a:latin typeface="Times New Roman"/>
              <a:ea typeface="Times New Roman"/>
              <a:cs typeface="Times New Roman"/>
              <a:sym typeface="Times New Roman"/>
            </a:endParaRPr>
          </a:p>
        </p:txBody>
      </p:sp>
      <p:sp>
        <p:nvSpPr>
          <p:cNvPr id="200" name="Google Shape;200;g2c6f7f2f662_0_70"/>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201" name="Google Shape;201;g2c6f7f2f662_0_70"/>
          <p:cNvPicPr preferRelativeResize="0"/>
          <p:nvPr/>
        </p:nvPicPr>
        <p:blipFill rotWithShape="1">
          <a:blip r:embed="rId3">
            <a:alphaModFix/>
          </a:blip>
          <a:srcRect b="5184" l="4992" r="21375" t="24571"/>
          <a:stretch/>
        </p:blipFill>
        <p:spPr>
          <a:xfrm>
            <a:off x="1377175" y="1600200"/>
            <a:ext cx="8607173" cy="4526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rgbClr val="C00000"/>
                </a:solidFill>
                <a:latin typeface="Times New Roman"/>
                <a:ea typeface="Times New Roman"/>
                <a:cs typeface="Times New Roman"/>
                <a:sym typeface="Times New Roman"/>
              </a:rPr>
              <a:t>CONCLUSION</a:t>
            </a:r>
            <a:endParaRPr/>
          </a:p>
        </p:txBody>
      </p:sp>
      <p:sp>
        <p:nvSpPr>
          <p:cNvPr id="207" name="Google Shape;207;p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latin typeface="Times New Roman"/>
                <a:ea typeface="Times New Roman"/>
                <a:cs typeface="Times New Roman"/>
                <a:sym typeface="Times New Roman"/>
              </a:rPr>
              <a:t>We Concluded that Random Forest Model will gives the best accuracy of more than 96%.I want the model which giving best accuracy I will be taking that. </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p:txBody>
      </p:sp>
      <p:graphicFrame>
        <p:nvGraphicFramePr>
          <p:cNvPr id="208" name="Google Shape;208;p5"/>
          <p:cNvGraphicFramePr/>
          <p:nvPr/>
        </p:nvGraphicFramePr>
        <p:xfrm>
          <a:off x="1885351" y="2642613"/>
          <a:ext cx="3000000" cy="3000000"/>
        </p:xfrm>
        <a:graphic>
          <a:graphicData uri="http://schemas.openxmlformats.org/drawingml/2006/table">
            <a:tbl>
              <a:tblPr bandRow="1" firstRow="1">
                <a:noFill/>
                <a:tableStyleId>{865B83E2-DC7A-4091-8DD7-B10E729AA413}</a:tableStyleId>
              </a:tblPr>
              <a:tblGrid>
                <a:gridCol w="4064000"/>
                <a:gridCol w="4064000"/>
              </a:tblGrid>
              <a:tr h="370850">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Algorithms</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Accuracy</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Logistic Regression</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87%</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Decession Tree Classifier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94.4%</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Support Vector Machine Classifier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94.6%</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Random Forest Classifier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95.8%</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Random Forest Classifier after parameter tunning</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96.35%</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Gaussian NaiveBayes Classifier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86.42%</a:t>
                      </a:r>
                      <a:endParaRPr/>
                    </a:p>
                  </a:txBody>
                  <a:tcPr marT="45725" marB="45725" marR="91450" marL="91450"/>
                </a:tc>
              </a:tr>
              <a:tr h="370850">
                <a:tc>
                  <a:txBody>
                    <a:bodyPr/>
                    <a:lstStyle/>
                    <a:p>
                      <a:pPr indent="0" lvl="0" marL="0" marR="0" rtl="0" algn="ctr">
                        <a:lnSpc>
                          <a:spcPct val="100000"/>
                        </a:lnSpc>
                        <a:spcBef>
                          <a:spcPts val="0"/>
                        </a:spcBef>
                        <a:spcAft>
                          <a:spcPts val="0"/>
                        </a:spcAft>
                        <a:buClr>
                          <a:schemeClr val="dk1"/>
                        </a:buClr>
                        <a:buSzPts val="1800"/>
                        <a:buFont typeface="Times New Roman"/>
                        <a:buNone/>
                      </a:pPr>
                      <a:r>
                        <a:rPr b="0" lang="en-IN" sz="1800" u="none" cap="none" strike="noStrike">
                          <a:solidFill>
                            <a:schemeClr val="dk1"/>
                          </a:solidFill>
                          <a:latin typeface="Times New Roman"/>
                          <a:ea typeface="Times New Roman"/>
                          <a:cs typeface="Times New Roman"/>
                          <a:sym typeface="Times New Roman"/>
                        </a:rPr>
                        <a:t>Voting Classifier</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95.82%</a:t>
                      </a:r>
                      <a:endParaRPr/>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  </a:t>
            </a:r>
            <a:endParaRPr/>
          </a:p>
        </p:txBody>
      </p:sp>
      <p:sp>
        <p:nvSpPr>
          <p:cNvPr id="214" name="Google Shape;214;p6"/>
          <p:cNvSpPr txBox="1"/>
          <p:nvPr>
            <p:ph idx="1" type="body"/>
          </p:nvPr>
        </p:nvSpPr>
        <p:spPr>
          <a:xfrm>
            <a:off x="963084" y="1701005"/>
            <a:ext cx="10363200" cy="15001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3200"/>
              <a:buNone/>
            </a:pPr>
            <a:r>
              <a:rPr b="1" lang="en-IN" sz="3200">
                <a:solidFill>
                  <a:schemeClr val="dk1"/>
                </a:solidFill>
                <a:latin typeface="Times New Roman"/>
                <a:ea typeface="Times New Roman"/>
                <a:cs typeface="Times New Roman"/>
                <a:sym typeface="Times New Roman"/>
              </a:rPr>
              <a:t>THANK YOU ☺</a:t>
            </a:r>
            <a:endParaRPr b="1" sz="32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rgbClr val="C00000"/>
                </a:solidFill>
                <a:latin typeface="Times New Roman"/>
                <a:ea typeface="Times New Roman"/>
                <a:cs typeface="Times New Roman"/>
                <a:sym typeface="Times New Roman"/>
              </a:rPr>
              <a:t>PROBLEM STATEMENT</a:t>
            </a:r>
            <a:endParaRPr/>
          </a:p>
        </p:txBody>
      </p:sp>
      <p:sp>
        <p:nvSpPr>
          <p:cNvPr id="98" name="Google Shape;98;p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b="0" i="0" lang="en-IN" sz="2400">
                <a:latin typeface="Times New Roman"/>
                <a:ea typeface="Times New Roman"/>
                <a:cs typeface="Times New Roman"/>
                <a:sym typeface="Times New Roman"/>
              </a:rPr>
              <a:t>In this study the aim is to identify the level of satisfaction of the passengers to know the quality of services provided by the airline companies, the key factors that derive customer satisfaction and to identify the ways how the airline industry can improve the service quality.</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Char char="•"/>
            </a:pPr>
            <a:r>
              <a:rPr b="0" i="0" lang="en-IN" sz="2400">
                <a:latin typeface="Times New Roman"/>
                <a:ea typeface="Times New Roman"/>
                <a:cs typeface="Times New Roman"/>
                <a:sym typeface="Times New Roman"/>
              </a:rPr>
              <a:t>Hence ,We are building a model to classify customer satisfaction level. </a:t>
            </a:r>
            <a:endParaRPr/>
          </a:p>
          <a:p>
            <a:pPr indent="-190500" lvl="0" marL="34290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rgbClr val="C00000"/>
                </a:solidFill>
                <a:latin typeface="Times New Roman"/>
                <a:ea typeface="Times New Roman"/>
                <a:cs typeface="Times New Roman"/>
                <a:sym typeface="Times New Roman"/>
              </a:rPr>
              <a:t>AGENDA</a:t>
            </a:r>
            <a:endParaRPr/>
          </a:p>
        </p:txBody>
      </p:sp>
      <p:sp>
        <p:nvSpPr>
          <p:cNvPr id="104" name="Google Shape;104;p3"/>
          <p:cNvSpPr txBox="1"/>
          <p:nvPr>
            <p:ph idx="1" type="body"/>
          </p:nvPr>
        </p:nvSpPr>
        <p:spPr>
          <a:xfrm>
            <a:off x="670560" y="1243467"/>
            <a:ext cx="10972800" cy="4904785"/>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Introduction</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Dataset</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Exploratory Data Analysis</a:t>
            </a:r>
            <a:endParaRPr sz="2400">
              <a:latin typeface="Times New Roman"/>
              <a:ea typeface="Times New Roman"/>
              <a:cs typeface="Times New Roman"/>
              <a:sym typeface="Times New Roman"/>
            </a:endParaRPr>
          </a:p>
          <a:p>
            <a:pPr indent="-342900" lvl="0" marL="342900" rtl="0" algn="l">
              <a:lnSpc>
                <a:spcPct val="150000"/>
              </a:lnSpc>
              <a:spcBef>
                <a:spcPts val="480"/>
              </a:spcBef>
              <a:spcAft>
                <a:spcPts val="0"/>
              </a:spcAft>
              <a:buSzPts val="2400"/>
              <a:buFont typeface="Times New Roman"/>
              <a:buChar char="•"/>
            </a:pPr>
            <a:r>
              <a:rPr lang="en-IN" sz="2400">
                <a:latin typeface="Times New Roman"/>
                <a:ea typeface="Times New Roman"/>
                <a:cs typeface="Times New Roman"/>
                <a:sym typeface="Times New Roman"/>
              </a:rPr>
              <a:t>Data Visualization</a:t>
            </a:r>
            <a:endParaRPr sz="2400">
              <a:latin typeface="Times New Roman"/>
              <a:ea typeface="Times New Roman"/>
              <a:cs typeface="Times New Roman"/>
              <a:sym typeface="Times New Roman"/>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Data </a:t>
            </a:r>
            <a:r>
              <a:rPr lang="en-IN" sz="2400">
                <a:latin typeface="Times New Roman"/>
                <a:ea typeface="Times New Roman"/>
                <a:cs typeface="Times New Roman"/>
                <a:sym typeface="Times New Roman"/>
              </a:rPr>
              <a:t>Pre-processing</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Model Building</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Parameter-Tuning</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Evaluation of the Model</a:t>
            </a:r>
            <a:endParaRPr/>
          </a:p>
          <a:p>
            <a:pPr indent="-342900" lvl="0" marL="342900" rtl="0" algn="l">
              <a:lnSpc>
                <a:spcPct val="150000"/>
              </a:lnSpc>
              <a:spcBef>
                <a:spcPts val="480"/>
              </a:spcBef>
              <a:spcAft>
                <a:spcPts val="0"/>
              </a:spcAft>
              <a:buClr>
                <a:schemeClr val="dk1"/>
              </a:buClr>
              <a:buSzPts val="2400"/>
              <a:buChar char="•"/>
            </a:pPr>
            <a:r>
              <a:rPr lang="en-IN" sz="2400">
                <a:latin typeface="Times New Roman"/>
                <a:ea typeface="Times New Roman"/>
                <a:cs typeface="Times New Roman"/>
                <a:sym typeface="Times New Roman"/>
              </a:rPr>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rgbClr val="C00000"/>
                </a:solidFill>
                <a:latin typeface="Times New Roman"/>
                <a:ea typeface="Times New Roman"/>
                <a:cs typeface="Times New Roman"/>
                <a:sym typeface="Times New Roman"/>
              </a:rPr>
              <a:t>INTRODUCTION</a:t>
            </a:r>
            <a:endParaRPr/>
          </a:p>
        </p:txBody>
      </p:sp>
      <p:sp>
        <p:nvSpPr>
          <p:cNvPr id="110" name="Google Shape;110;p4"/>
          <p:cNvSpPr txBox="1"/>
          <p:nvPr>
            <p:ph idx="1" type="body"/>
          </p:nvPr>
        </p:nvSpPr>
        <p:spPr>
          <a:xfrm>
            <a:off x="609600" y="1600201"/>
            <a:ext cx="6540137"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2400"/>
              <a:buChar char="•"/>
            </a:pPr>
            <a:r>
              <a:rPr b="0" i="0" lang="en-IN" sz="2400">
                <a:latin typeface="Times New Roman"/>
                <a:ea typeface="Times New Roman"/>
                <a:cs typeface="Times New Roman"/>
                <a:sym typeface="Times New Roman"/>
              </a:rPr>
              <a:t>Customer experience is always at the top of the priority list for airlines. </a:t>
            </a:r>
            <a:endParaRPr/>
          </a:p>
          <a:p>
            <a:pPr indent="-342900" lvl="0" marL="342900" rtl="0" algn="l">
              <a:lnSpc>
                <a:spcPct val="150000"/>
              </a:lnSpc>
              <a:spcBef>
                <a:spcPts val="480"/>
              </a:spcBef>
              <a:spcAft>
                <a:spcPts val="0"/>
              </a:spcAft>
              <a:buClr>
                <a:schemeClr val="dk1"/>
              </a:buClr>
              <a:buSzPts val="2400"/>
              <a:buChar char="•"/>
            </a:pPr>
            <a:r>
              <a:rPr i="0" lang="en-IN" sz="2400">
                <a:latin typeface="Times New Roman"/>
                <a:ea typeface="Times New Roman"/>
                <a:cs typeface="Times New Roman"/>
                <a:sym typeface="Times New Roman"/>
              </a:rPr>
              <a:t>Customers that are dissatisfied or disengaged inevitably result in fewer passengers and less money.</a:t>
            </a:r>
            <a:endParaRPr/>
          </a:p>
          <a:p>
            <a:pPr indent="-342900" lvl="0" marL="342900" rtl="0" algn="l">
              <a:lnSpc>
                <a:spcPct val="150000"/>
              </a:lnSpc>
              <a:spcBef>
                <a:spcPts val="480"/>
              </a:spcBef>
              <a:spcAft>
                <a:spcPts val="0"/>
              </a:spcAft>
              <a:buClr>
                <a:schemeClr val="dk1"/>
              </a:buClr>
              <a:buSzPts val="2400"/>
              <a:buChar char="•"/>
            </a:pPr>
            <a:r>
              <a:rPr b="0" i="0" lang="en-IN" sz="2400">
                <a:latin typeface="Times New Roman"/>
                <a:ea typeface="Times New Roman"/>
                <a:cs typeface="Times New Roman"/>
                <a:sym typeface="Times New Roman"/>
              </a:rPr>
              <a:t> It is critical that clients have a positive experience every time they travel.</a:t>
            </a:r>
            <a:endParaRPr sz="2400">
              <a:latin typeface="Times New Roman"/>
              <a:ea typeface="Times New Roman"/>
              <a:cs typeface="Times New Roman"/>
              <a:sym typeface="Times New Roman"/>
            </a:endParaRPr>
          </a:p>
        </p:txBody>
      </p:sp>
      <p:pic>
        <p:nvPicPr>
          <p:cNvPr descr="Diagram&#10;&#10;Description automatically generated" id="111" name="Google Shape;111;p4"/>
          <p:cNvPicPr preferRelativeResize="0"/>
          <p:nvPr/>
        </p:nvPicPr>
        <p:blipFill rotWithShape="1">
          <a:blip r:embed="rId3">
            <a:alphaModFix/>
          </a:blip>
          <a:srcRect b="0" l="0" r="0" t="0"/>
          <a:stretch/>
        </p:blipFill>
        <p:spPr>
          <a:xfrm>
            <a:off x="8206604" y="1504407"/>
            <a:ext cx="2466975" cy="1847850"/>
          </a:xfrm>
          <a:prstGeom prst="rect">
            <a:avLst/>
          </a:prstGeom>
          <a:noFill/>
          <a:ln>
            <a:noFill/>
          </a:ln>
        </p:spPr>
      </p:pic>
      <p:pic>
        <p:nvPicPr>
          <p:cNvPr descr="Diagram&#10;&#10;Description automatically generated" id="112" name="Google Shape;112;p4"/>
          <p:cNvPicPr preferRelativeResize="0"/>
          <p:nvPr/>
        </p:nvPicPr>
        <p:blipFill rotWithShape="1">
          <a:blip r:embed="rId4">
            <a:alphaModFix/>
          </a:blip>
          <a:srcRect b="0" l="0" r="0" t="0"/>
          <a:stretch/>
        </p:blipFill>
        <p:spPr>
          <a:xfrm>
            <a:off x="8459155" y="3352257"/>
            <a:ext cx="2466975" cy="197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c6f7f2f662_0_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DATASET</a:t>
            </a:r>
            <a:endParaRPr>
              <a:solidFill>
                <a:schemeClr val="accent2"/>
              </a:solidFill>
              <a:latin typeface="Times New Roman"/>
              <a:ea typeface="Times New Roman"/>
              <a:cs typeface="Times New Roman"/>
              <a:sym typeface="Times New Roman"/>
            </a:endParaRPr>
          </a:p>
        </p:txBody>
      </p:sp>
      <p:sp>
        <p:nvSpPr>
          <p:cNvPr id="118" name="Google Shape;118;g2c6f7f2f662_0_0"/>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IN">
                <a:latin typeface="Times New Roman"/>
                <a:ea typeface="Times New Roman"/>
                <a:cs typeface="Times New Roman"/>
                <a:sym typeface="Times New Roman"/>
              </a:rPr>
              <a:t>Source : Kaggle</a:t>
            </a:r>
            <a:endParaRPr/>
          </a:p>
          <a:p>
            <a:pPr indent="0" lvl="0" marL="0" rtl="0" algn="l">
              <a:spcBef>
                <a:spcPts val="640"/>
              </a:spcBef>
              <a:spcAft>
                <a:spcPts val="0"/>
              </a:spcAft>
              <a:buClr>
                <a:schemeClr val="dk1"/>
              </a:buClr>
              <a:buSzPts val="3200"/>
              <a:buFont typeface="Arial"/>
              <a:buNone/>
            </a:pPr>
            <a:r>
              <a:t/>
            </a:r>
            <a:endParaRPr>
              <a:latin typeface="Times New Roman"/>
              <a:ea typeface="Times New Roman"/>
              <a:cs typeface="Times New Roman"/>
              <a:sym typeface="Times New Roman"/>
            </a:endParaRPr>
          </a:p>
          <a:p>
            <a:pPr indent="-342900" lvl="0" marL="342900" rtl="0" algn="l">
              <a:spcBef>
                <a:spcPts val="640"/>
              </a:spcBef>
              <a:spcAft>
                <a:spcPts val="0"/>
              </a:spcAft>
              <a:buSzPts val="3200"/>
              <a:buChar char="•"/>
            </a:pPr>
            <a:r>
              <a:rPr lang="en-IN">
                <a:latin typeface="Times New Roman"/>
                <a:ea typeface="Times New Roman"/>
                <a:cs typeface="Times New Roman"/>
                <a:sym typeface="Times New Roman"/>
              </a:rPr>
              <a:t>Link : </a:t>
            </a:r>
            <a:r>
              <a:rPr lang="en-IN" u="sng">
                <a:solidFill>
                  <a:schemeClr val="hlink"/>
                </a:solidFill>
                <a:latin typeface="Times New Roman"/>
                <a:ea typeface="Times New Roman"/>
                <a:cs typeface="Times New Roman"/>
                <a:sym typeface="Times New Roman"/>
                <a:hlinkClick r:id="rId3"/>
              </a:rPr>
              <a:t>https://www.kaggle.com/datasets/teejmahal20/airline-passenger-satisfaction</a:t>
            </a:r>
            <a:endParaRPr>
              <a:latin typeface="Times New Roman"/>
              <a:ea typeface="Times New Roman"/>
              <a:cs typeface="Times New Roman"/>
              <a:sym typeface="Times New Roman"/>
            </a:endParaRPr>
          </a:p>
          <a:p>
            <a:pPr indent="0" lvl="0" marL="0" rtl="0" algn="l">
              <a:spcBef>
                <a:spcPts val="640"/>
              </a:spcBef>
              <a:spcAft>
                <a:spcPts val="0"/>
              </a:spcAft>
              <a:buClr>
                <a:schemeClr val="dk1"/>
              </a:buClr>
              <a:buSzPts val="3200"/>
              <a:buFont typeface="Arial"/>
              <a:buNone/>
            </a:pPr>
            <a:r>
              <a:t/>
            </a:r>
            <a:endParaRPr>
              <a:latin typeface="Times New Roman"/>
              <a:ea typeface="Times New Roman"/>
              <a:cs typeface="Times New Roman"/>
              <a:sym typeface="Times New Roman"/>
            </a:endParaRPr>
          </a:p>
          <a:p>
            <a:pPr indent="-342900" lvl="0" marL="342900" rtl="0" algn="l">
              <a:spcBef>
                <a:spcPts val="640"/>
              </a:spcBef>
              <a:spcAft>
                <a:spcPts val="0"/>
              </a:spcAft>
              <a:buSzPts val="3200"/>
              <a:buChar char="•"/>
            </a:pPr>
            <a:r>
              <a:rPr lang="en-IN">
                <a:latin typeface="Times New Roman"/>
                <a:ea typeface="Times New Roman"/>
                <a:cs typeface="Times New Roman"/>
                <a:sym typeface="Times New Roman"/>
              </a:rPr>
              <a:t>Dataset Size : 103904 x 25</a:t>
            </a:r>
            <a:endParaRPr/>
          </a:p>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c6f7f2f662_0_5"/>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IN">
                <a:solidFill>
                  <a:schemeClr val="accent2"/>
                </a:solidFill>
                <a:latin typeface="Times New Roman"/>
                <a:ea typeface="Times New Roman"/>
                <a:cs typeface="Times New Roman"/>
                <a:sym typeface="Times New Roman"/>
              </a:rPr>
              <a:t>EXPLORATORY DATA ANALYSIS</a:t>
            </a:r>
            <a:endParaRPr>
              <a:solidFill>
                <a:schemeClr val="accent2"/>
              </a:solidFill>
              <a:latin typeface="Times New Roman"/>
              <a:ea typeface="Times New Roman"/>
              <a:cs typeface="Times New Roman"/>
              <a:sym typeface="Times New Roman"/>
            </a:endParaRPr>
          </a:p>
        </p:txBody>
      </p:sp>
      <p:sp>
        <p:nvSpPr>
          <p:cNvPr id="124" name="Google Shape;124;g2c6f7f2f662_0_5"/>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Font typeface="Times New Roman"/>
              <a:buChar char="•"/>
            </a:pPr>
            <a:r>
              <a:rPr lang="en-I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a:p>
            <a:pPr indent="0" lvl="0" marL="457200" rtl="0" algn="l">
              <a:spcBef>
                <a:spcPts val="360"/>
              </a:spcBef>
              <a:spcAft>
                <a:spcPts val="0"/>
              </a:spcAft>
              <a:buNone/>
            </a:pPr>
            <a:r>
              <a:t/>
            </a:r>
            <a:endParaRPr>
              <a:latin typeface="Times New Roman"/>
              <a:ea typeface="Times New Roman"/>
              <a:cs typeface="Times New Roman"/>
              <a:sym typeface="Times New Roman"/>
            </a:endParaRPr>
          </a:p>
        </p:txBody>
      </p:sp>
      <p:pic>
        <p:nvPicPr>
          <p:cNvPr id="125" name="Google Shape;125;g2c6f7f2f662_0_5"/>
          <p:cNvPicPr preferRelativeResize="0"/>
          <p:nvPr/>
        </p:nvPicPr>
        <p:blipFill rotWithShape="1">
          <a:blip r:embed="rId3">
            <a:alphaModFix/>
          </a:blip>
          <a:srcRect b="8992" l="4012" r="0" t="28295"/>
          <a:stretch/>
        </p:blipFill>
        <p:spPr>
          <a:xfrm>
            <a:off x="1238325" y="2191900"/>
            <a:ext cx="10287000" cy="358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c6f7f2f662_0_11"/>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IN">
                <a:solidFill>
                  <a:schemeClr val="accent2"/>
                </a:solidFill>
                <a:latin typeface="Times New Roman"/>
                <a:ea typeface="Times New Roman"/>
                <a:cs typeface="Times New Roman"/>
                <a:sym typeface="Times New Roman"/>
              </a:rPr>
              <a:t>EXPLORATORY DATA ANALYSIS</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131" name="Google Shape;131;g2c6f7f2f662_0_11"/>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257175" lvl="0" marL="257175" rtl="0" algn="l">
              <a:spcBef>
                <a:spcPts val="0"/>
              </a:spcBef>
              <a:spcAft>
                <a:spcPts val="0"/>
              </a:spcAft>
              <a:buSzPts val="2000"/>
              <a:buChar char="•"/>
            </a:pPr>
            <a:r>
              <a:rPr lang="en-IN" sz="2000">
                <a:latin typeface="Times New Roman"/>
                <a:ea typeface="Times New Roman"/>
                <a:cs typeface="Times New Roman"/>
                <a:sym typeface="Times New Roman"/>
              </a:rPr>
              <a:t>Initial statistics :</a:t>
            </a:r>
            <a:endParaRPr sz="2000">
              <a:latin typeface="Times New Roman"/>
              <a:ea typeface="Times New Roman"/>
              <a:cs typeface="Times New Roman"/>
              <a:sym typeface="Times New Roman"/>
            </a:endParaRPr>
          </a:p>
          <a:p>
            <a:pPr indent="0" lvl="0" marL="257175" rtl="0" algn="l">
              <a:spcBef>
                <a:spcPts val="0"/>
              </a:spcBef>
              <a:spcAft>
                <a:spcPts val="0"/>
              </a:spcAft>
              <a:buNone/>
            </a:pPr>
            <a:r>
              <a:t/>
            </a:r>
            <a:endParaRPr sz="2000">
              <a:latin typeface="Times New Roman"/>
              <a:ea typeface="Times New Roman"/>
              <a:cs typeface="Times New Roman"/>
              <a:sym typeface="Times New Roman"/>
            </a:endParaRPr>
          </a:p>
        </p:txBody>
      </p:sp>
      <p:pic>
        <p:nvPicPr>
          <p:cNvPr id="132" name="Google Shape;132;g2c6f7f2f662_0_11"/>
          <p:cNvPicPr preferRelativeResize="0"/>
          <p:nvPr/>
        </p:nvPicPr>
        <p:blipFill rotWithShape="1">
          <a:blip r:embed="rId3">
            <a:alphaModFix/>
          </a:blip>
          <a:srcRect b="2833" l="4124" r="58072" t="25260"/>
          <a:stretch/>
        </p:blipFill>
        <p:spPr>
          <a:xfrm>
            <a:off x="2636150" y="2137550"/>
            <a:ext cx="4609027" cy="431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c6f7f2f662_0_2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IN">
                <a:solidFill>
                  <a:schemeClr val="accent2"/>
                </a:solidFill>
                <a:latin typeface="Times New Roman"/>
                <a:ea typeface="Times New Roman"/>
                <a:cs typeface="Times New Roman"/>
                <a:sym typeface="Times New Roman"/>
              </a:rPr>
              <a:t>EXPLORATORY DATA ANALYSIS</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38" name="Google Shape;138;g2c6f7f2f662_0_20"/>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39" name="Google Shape;139;g2c6f7f2f662_0_20"/>
          <p:cNvPicPr preferRelativeResize="0"/>
          <p:nvPr/>
        </p:nvPicPr>
        <p:blipFill rotWithShape="1">
          <a:blip r:embed="rId3">
            <a:alphaModFix/>
          </a:blip>
          <a:srcRect b="22069" l="4997" r="0" t="32990"/>
          <a:stretch/>
        </p:blipFill>
        <p:spPr>
          <a:xfrm>
            <a:off x="801475" y="1913025"/>
            <a:ext cx="10411949" cy="3742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c6f7f2f662_0_27"/>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IN">
                <a:solidFill>
                  <a:schemeClr val="accent2"/>
                </a:solidFill>
                <a:latin typeface="Times New Roman"/>
                <a:ea typeface="Times New Roman"/>
                <a:cs typeface="Times New Roman"/>
                <a:sym typeface="Times New Roman"/>
              </a:rPr>
              <a:t>EXPLORATORY DATA ANALYSIS</a:t>
            </a:r>
            <a:endParaRPr>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45" name="Google Shape;145;g2c6f7f2f662_0_27"/>
          <p:cNvSpPr txBox="1"/>
          <p:nvPr>
            <p:ph idx="1" type="body"/>
          </p:nvPr>
        </p:nvSpPr>
        <p:spPr>
          <a:xfrm>
            <a:off x="609600" y="1600201"/>
            <a:ext cx="109728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IN"/>
              <a:t> </a:t>
            </a:r>
            <a:endParaRPr/>
          </a:p>
        </p:txBody>
      </p:sp>
      <p:pic>
        <p:nvPicPr>
          <p:cNvPr id="146" name="Google Shape;146;g2c6f7f2f662_0_27"/>
          <p:cNvPicPr preferRelativeResize="0"/>
          <p:nvPr/>
        </p:nvPicPr>
        <p:blipFill rotWithShape="1">
          <a:blip r:embed="rId3">
            <a:alphaModFix/>
          </a:blip>
          <a:srcRect b="5871" l="4996" r="66617" t="34820"/>
          <a:stretch/>
        </p:blipFill>
        <p:spPr>
          <a:xfrm>
            <a:off x="1182775" y="1782525"/>
            <a:ext cx="6510950" cy="4343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2023-02-28T06:19:37Z</dcterms:created>
  <dc:creator>karthi M</dc:creator>
</cp:coreProperties>
</file>